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09" r:id="rId9"/>
    <p:sldId id="511" r:id="rId10"/>
    <p:sldId id="513" r:id="rId11"/>
    <p:sldId id="514"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4972" autoAdjust="0"/>
  </p:normalViewPr>
  <p:slideViewPr>
    <p:cSldViewPr snapToGrid="0">
      <p:cViewPr>
        <p:scale>
          <a:sx n="75" d="100"/>
          <a:sy n="75" d="100"/>
        </p:scale>
        <p:origin x="444" y="-5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11/10/2024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978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00654" y="2967334"/>
            <a:ext cx="5503347"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3"/>
          <a:stretch>
            <a:fillRect/>
          </a:stretch>
        </p:blipFill>
        <p:spPr>
          <a:xfrm>
            <a:off x="6660770" y="1744703"/>
            <a:ext cx="4248120" cy="336859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353321"/>
            <a:ext cx="11447293" cy="2308324"/>
          </a:xfrm>
          <a:prstGeom prst="rect">
            <a:avLst/>
          </a:prstGeom>
          <a:noFill/>
        </p:spPr>
        <p:txBody>
          <a:bodyPr wrap="square" rtlCol="0">
            <a:spAutoFit/>
          </a:bodyPr>
          <a:lstStyle/>
          <a:p>
            <a:pPr algn="just"/>
            <a:r>
              <a:rPr lang="es-ES" dirty="0">
                <a:latin typeface="Work Sans Light" pitchFamily="2" charset="77"/>
              </a:rPr>
              <a:t>El proyecto LiquorLogix está diseñado específicamente para la gestión de inventarios, registro de ventas y generación de informes financieros en establecimientos de bebidas alcohólicas, excluyendo otras áreas como la gestión de recursos humanos y marketing digital. Esta delimitación asegura que el sistema se enfoque en ofrecer soluciones precisas y eficientes para las necesidades específicas de este sector.</a:t>
            </a:r>
          </a:p>
          <a:p>
            <a:pPr algn="just"/>
            <a:endParaRPr lang="es-MX" dirty="0">
              <a:latin typeface="Work Sans Light" pitchFamily="2" charset="77"/>
            </a:endParaRPr>
          </a:p>
          <a:p>
            <a:pPr marL="285750" indent="-285750" algn="just">
              <a:buFont typeface="Arial" panose="020B0604020202020204" pitchFamily="34" charset="0"/>
              <a:buChar char="•"/>
            </a:pPr>
            <a:r>
              <a:rPr lang="es-MX" dirty="0">
                <a:latin typeface="Work Sans Light" pitchFamily="2" charset="77"/>
              </a:rPr>
              <a:t>El cronograma: Hasta dónde va el proyecto en términos de Tiempo, actividades, evidencias, responsables, entre otros (Revisar concepto de Modelo Gantt)</a:t>
            </a:r>
          </a:p>
        </p:txBody>
      </p:sp>
      <p:pic>
        <p:nvPicPr>
          <p:cNvPr id="3" name="Imagen 2" descr="Logotipo">
            <a:extLst>
              <a:ext uri="{FF2B5EF4-FFF2-40B4-BE49-F238E27FC236}">
                <a16:creationId xmlns:a16="http://schemas.microsoft.com/office/drawing/2014/main" id="{24E97D07-4E4C-211C-4A88-9F72B358331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5" name="Imagen 4" descr="Logotipo">
            <a:extLst>
              <a:ext uri="{FF2B5EF4-FFF2-40B4-BE49-F238E27FC236}">
                <a16:creationId xmlns:a16="http://schemas.microsoft.com/office/drawing/2014/main" id="{968E5CDF-B5E4-C417-B1A3-F83A9FB7B150}"/>
              </a:ext>
            </a:extLst>
          </p:cNvPr>
          <p:cNvPicPr>
            <a:picLocks noChangeAspect="1"/>
          </p:cNvPicPr>
          <p:nvPr/>
        </p:nvPicPr>
        <p:blipFill>
          <a:blip r:embed="rId2"/>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60831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2274838"/>
            <a:ext cx="10764908" cy="2308324"/>
          </a:xfrm>
          <a:prstGeom prst="rect">
            <a:avLst/>
          </a:prstGeom>
          <a:noFill/>
        </p:spPr>
        <p:txBody>
          <a:bodyPr wrap="square" rtlCol="0">
            <a:spAutoFit/>
          </a:bodyPr>
          <a:lstStyle/>
          <a:p>
            <a:pPr algn="just"/>
            <a:r>
              <a:rPr lang="es-ES" dirty="0">
                <a:latin typeface="Work Sans Light" pitchFamily="2" charset="77"/>
              </a:rPr>
              <a:t>El sector de bebidas alcohólicas enfrenta desafíos en la gestión eficiente de inventarios, lo que puede afectar la rentabilidad y operaciones de los establecimientos. LiquorLogix surge como una solución innovadora para automatizar y optimizar la administración de inventarios, brindando datos en tiempo real que mejoran la toma de decisiones. Esta presentación aborda los problemas de control de inventario, los objetivos del proyecto, la justificación basada en la necesidad de modernización, su alcance en el sector de bebidas alcohólicas, y la delimitación del proyecto se centra en el control de inventario exclusivamente de bebidas alcohólicas, excluyendo otros tipos de productos que puedan formar parte de la oferta de algunos negocios.</a:t>
            </a: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8471" y="1840300"/>
            <a:ext cx="11447293" cy="338554"/>
          </a:xfrm>
          <a:prstGeom prst="rect">
            <a:avLst/>
          </a:prstGeom>
          <a:noFill/>
        </p:spPr>
        <p:txBody>
          <a:bodyPr wrap="square" rtlCol="0">
            <a:spAutoFit/>
          </a:bodyPr>
          <a:lstStyle/>
          <a:p>
            <a:r>
              <a:rPr lang="es-MX" sz="1600" dirty="0">
                <a:latin typeface="Work Sans Light" pitchFamily="2" charset="77"/>
              </a:rPr>
              <a:t>s</a:t>
            </a: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264816" y="1352741"/>
            <a:ext cx="11447293" cy="307777"/>
          </a:xfrm>
          <a:prstGeom prst="rect">
            <a:avLst/>
          </a:prstGeom>
          <a:noFill/>
        </p:spPr>
        <p:txBody>
          <a:bodyPr wrap="square" rtlCol="0">
            <a:spAutoFit/>
          </a:bodyPr>
          <a:lstStyle/>
          <a:p>
            <a:pPr marL="285750" indent="-285750" algn="just">
              <a:buFont typeface="Arial" panose="020B0604020202020204" pitchFamily="34" charset="0"/>
              <a:buChar char="•"/>
            </a:pPr>
            <a:r>
              <a:rPr lang="es-MX" sz="1400" dirty="0">
                <a:latin typeface="Work Sans Light" pitchFamily="2" charset="77"/>
              </a:rPr>
              <a:t>d</a:t>
            </a:r>
          </a:p>
        </p:txBody>
      </p:sp>
      <p:pic>
        <p:nvPicPr>
          <p:cNvPr id="5" name="Imagen 4" descr="Logotipo">
            <a:extLst>
              <a:ext uri="{FF2B5EF4-FFF2-40B4-BE49-F238E27FC236}">
                <a16:creationId xmlns:a16="http://schemas.microsoft.com/office/drawing/2014/main" id="{9CBEFA64-C8BC-431C-728E-F5661FBD67F3}"/>
              </a:ext>
            </a:extLst>
          </p:cNvPr>
          <p:cNvPicPr>
            <a:picLocks noChangeAspect="1"/>
          </p:cNvPicPr>
          <p:nvPr/>
        </p:nvPicPr>
        <p:blipFill>
          <a:blip r:embed="rId4"/>
          <a:stretch>
            <a:fillRect/>
          </a:stretch>
        </p:blipFill>
        <p:spPr>
          <a:xfrm>
            <a:off x="9100143" y="0"/>
            <a:ext cx="1531244" cy="1232843"/>
          </a:xfrm>
          <a:prstGeom prst="rect">
            <a:avLst/>
          </a:prstGeom>
        </p:spPr>
      </p:pic>
      <p:sp>
        <p:nvSpPr>
          <p:cNvPr id="11" name="Rectangle 5">
            <a:extLst>
              <a:ext uri="{FF2B5EF4-FFF2-40B4-BE49-F238E27FC236}">
                <a16:creationId xmlns:a16="http://schemas.microsoft.com/office/drawing/2014/main" id="{589CCB39-4BBC-FE16-C007-AD198A75F5E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323439"/>
          </a:xfrm>
          <a:prstGeom prst="rect">
            <a:avLst/>
          </a:prstGeom>
          <a:noFill/>
        </p:spPr>
        <p:txBody>
          <a:bodyPr wrap="square" rtlCol="0">
            <a:spAutoFit/>
          </a:bodyPr>
          <a:lstStyle/>
          <a:p>
            <a:pPr algn="just"/>
            <a:r>
              <a:rPr lang="es-ES" sz="1600" dirty="0">
                <a:latin typeface="Work Sans Light" pitchFamily="2" charset="77"/>
              </a:rPr>
              <a:t>Desarrollar un Sistema de Información Web LiquorLogix para el seguimiento y optimización de los procesos de gestión de inventario, registro de ventas y generación de informes financieros de la empresa [Nombre de la Empresa].</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444602" y="3224967"/>
            <a:ext cx="7289290" cy="3293209"/>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latin typeface="Work Sans Light" pitchFamily="2" charset="77"/>
              </a:rPr>
              <a:t>Gestionar los usuarios de la empresa [Nombre de la Empresa] para asegurar un acceso adecuado y controlado al sistema.</a:t>
            </a:r>
          </a:p>
          <a:p>
            <a:pPr marL="285750" indent="-285750" algn="just">
              <a:buFont typeface="Arial" panose="020B0604020202020204" pitchFamily="34" charset="0"/>
              <a:buChar char="•"/>
            </a:pPr>
            <a:r>
              <a:rPr lang="es-ES" sz="1600" dirty="0">
                <a:latin typeface="Work Sans Light" pitchFamily="2" charset="77"/>
              </a:rPr>
              <a:t>Gestionar el control de inventario de la empresa [Nombre de la Empresa] para mejorar la precisión y eficiencia en el seguimiento de existencias.</a:t>
            </a:r>
          </a:p>
          <a:p>
            <a:pPr marL="285750" indent="-285750" algn="just">
              <a:buFont typeface="Arial" panose="020B0604020202020204" pitchFamily="34" charset="0"/>
              <a:buChar char="•"/>
            </a:pPr>
            <a:r>
              <a:rPr lang="es-ES" sz="1600" dirty="0">
                <a:latin typeface="Work Sans Light" pitchFamily="2" charset="77"/>
              </a:rPr>
              <a:t>Gestionar el registro de ventas y pérdidas de la empresa [Nombre de la Empresa] para integrar datos y facilitar el análisis financiero.</a:t>
            </a:r>
          </a:p>
          <a:p>
            <a:pPr marL="285750" indent="-285750" algn="just">
              <a:buFont typeface="Arial" panose="020B0604020202020204" pitchFamily="34" charset="0"/>
              <a:buChar char="•"/>
            </a:pPr>
            <a:r>
              <a:rPr lang="es-ES" sz="1600" dirty="0">
                <a:latin typeface="Work Sans Light" pitchFamily="2" charset="77"/>
              </a:rPr>
              <a:t>Gestionar la generación de informes financieros de la empresa [Nombre de la Empresa] para proporcionar análisis detallados y ayudar en la toma de decisiones.</a:t>
            </a:r>
          </a:p>
          <a:p>
            <a:pPr marL="285750" indent="-285750" algn="just">
              <a:buFont typeface="Arial" panose="020B0604020202020204" pitchFamily="34" charset="0"/>
              <a:buChar char="•"/>
            </a:pPr>
            <a:r>
              <a:rPr lang="es-ES" sz="1600" dirty="0">
                <a:latin typeface="Work Sans Light" pitchFamily="2" charset="77"/>
              </a:rPr>
              <a:t>Gestionar los reportes gráficos e impresos para la empresa [Nombre de la Empresa] con el fin de ofrecer visualizaciones claras y accesibles de los datos recopilados.</a:t>
            </a:r>
            <a:endParaRPr lang="es-MX" sz="1600" dirty="0">
              <a:latin typeface="Work Sans Light" pitchFamily="2" charset="77"/>
            </a:endParaRPr>
          </a:p>
        </p:txBody>
      </p:sp>
      <p:pic>
        <p:nvPicPr>
          <p:cNvPr id="1026" name="Picture 2" descr="Maxi Licores | Fusagasuga">
            <a:extLst>
              <a:ext uri="{FF2B5EF4-FFF2-40B4-BE49-F238E27FC236}">
                <a16:creationId xmlns:a16="http://schemas.microsoft.com/office/drawing/2014/main" id="{2ED9D2B2-4291-1AA7-7522-449B4019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754" y="1947997"/>
            <a:ext cx="3962246" cy="267560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4"/>
          <a:stretch>
            <a:fillRect/>
          </a:stretch>
        </p:blipFill>
        <p:spPr>
          <a:xfrm>
            <a:off x="9084377" y="151139"/>
            <a:ext cx="1531244" cy="1232843"/>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4524315"/>
          </a:xfrm>
          <a:prstGeom prst="rect">
            <a:avLst/>
          </a:prstGeom>
          <a:noFill/>
        </p:spPr>
        <p:txBody>
          <a:bodyPr wrap="square" rtlCol="0">
            <a:spAutoFit/>
          </a:bodyPr>
          <a:lstStyle/>
          <a:p>
            <a:pPr algn="just"/>
            <a:r>
              <a:rPr lang="es-ES" sz="1600" dirty="0">
                <a:latin typeface="Work Sans Light" pitchFamily="2" charset="77"/>
              </a:rPr>
              <a:t>Se propone el desarrollo de un Sistema de Información Web denominado LiquorLogix que sirva como herramienta software de apoyo al seguimiento de los procesos de gestión de inventario, registro de ventas y generación de informes financieros de la empresa (Nombre de la Empresa). </a:t>
            </a:r>
          </a:p>
          <a:p>
            <a:pPr algn="just"/>
            <a:r>
              <a:rPr lang="es-ES" sz="1600" dirty="0">
                <a:latin typeface="Work Sans Light" pitchFamily="2" charset="77"/>
              </a:rPr>
              <a:t>Esta solución integral está diseñada para abordar las ineficiencias actuales y proporcionar un enfoque más sistemático en la administración de recursos.</a:t>
            </a:r>
          </a:p>
          <a:p>
            <a:pPr algn="just"/>
            <a:endParaRPr lang="es-ES" sz="1600" dirty="0">
              <a:latin typeface="Work Sans Light" pitchFamily="2" charset="77"/>
            </a:endParaRPr>
          </a:p>
          <a:p>
            <a:pPr algn="just"/>
            <a:r>
              <a:rPr lang="es-ES" sz="1600" dirty="0">
                <a:latin typeface="Work Sans Light" pitchFamily="2" charset="77"/>
              </a:rPr>
              <a:t>La importancia del sistema radica en su capacidad para gestionar los perfiles de usuarios, como gerentes y empleados, en la empresa (Nombre de la Empresa). </a:t>
            </a:r>
          </a:p>
          <a:p>
            <a:pPr algn="just"/>
            <a:r>
              <a:rPr lang="es-ES" sz="1600" dirty="0">
                <a:latin typeface="Work Sans Light" pitchFamily="2" charset="77"/>
              </a:rPr>
              <a:t>En el control de inventario, los usuarios podrán acceder a información en tiempo real sobre existencias, lo que les permitirá tomar decisiones rápidas y precisas. En el registro de ventas y pérdidas, los usuarios podrán integrar datos de manera efectiva, reduciendo discrepancias y mejorando la fiabilidad de la información. Finalmente, el sistema facilitará la generación de reportes gráficos e impresos, necesarios para la toma de decisiones del personal administrativo de la empresa (Nombre de la Empresa).</a:t>
            </a:r>
          </a:p>
          <a:p>
            <a:pPr algn="just"/>
            <a:endParaRPr lang="es-ES" sz="1600" dirty="0">
              <a:latin typeface="Work Sans Light" pitchFamily="2" charset="77"/>
            </a:endParaRPr>
          </a:p>
          <a:p>
            <a:pPr algn="just"/>
            <a:r>
              <a:rPr lang="es-ES" sz="1600" dirty="0">
                <a:latin typeface="Work Sans Light" pitchFamily="2" charset="77"/>
              </a:rPr>
              <a:t>El Sistema LiquorLogix servirá como un importante aporte al sector de bebidas alcohólicas, al ofrecer una herramienta que moderniza la gestión de inventarios y contribuye a la sostenibilidad de los negocios en este campo. Al optimizar los procesos y proporcionar datos valiosos, el sistema no solo beneficiará a los establecimientos individuales, sino que también mejorará la competitividad y eficiencia de la industria en su conjunto.</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41299" y="1743721"/>
            <a:ext cx="11527547" cy="4524315"/>
          </a:xfrm>
          <a:prstGeom prst="rect">
            <a:avLst/>
          </a:prstGeom>
          <a:noFill/>
        </p:spPr>
        <p:txBody>
          <a:bodyPr wrap="square" rtlCol="0">
            <a:spAutoFit/>
          </a:bodyPr>
          <a:lstStyle/>
          <a:p>
            <a:pPr algn="just"/>
            <a:r>
              <a:rPr lang="es-ES" sz="1600" dirty="0">
                <a:latin typeface="Work Sans Light" pitchFamily="2" charset="77"/>
              </a:rPr>
              <a:t>El sistema LiquorLogix permite a los usuarios realizar diversas operaciones en los procesos clave de la empresa. En el control de inventario, los perfiles de usuario podrán registrar entradas y salidas de productos, realizar auditorías de stock y visualizar existencias en tiempo real. En el registro de ventas y pérdidas, los usuarios podrán ingresar datos de ventas, identificar discrepancias y analizar tendencias de consumo. Finalmente, en la generación de informes financieros, los perfiles podrán crear reportes personalizados, gráficos interactivos y análisis de desempeño financiero, facilitando la toma de decisiones informadas.</a:t>
            </a:r>
          </a:p>
          <a:p>
            <a:pPr algn="just"/>
            <a:endParaRPr lang="es-ES" sz="1600" dirty="0">
              <a:latin typeface="Work Sans Light" pitchFamily="2" charset="77"/>
            </a:endParaRPr>
          </a:p>
          <a:p>
            <a:pPr algn="just"/>
            <a:r>
              <a:rPr lang="es-ES" sz="1600" dirty="0">
                <a:latin typeface="Work Sans Light" pitchFamily="2" charset="77"/>
              </a:rPr>
              <a:t>Por otro lado, el sistema LiquorLogix no incluye funcionalidades para la gestión de recursos humanos ni para el marketing digital, como el manejo de campañas publicitarias o la gestión de relaciones con clientes (CRM). Estas áreas están fuera del alcance del proyecto, permitiendo así un enfoque más concentrado en la gestión de inventarios y finanzas.</a:t>
            </a:r>
          </a:p>
          <a:p>
            <a:pPr algn="just"/>
            <a:endParaRPr lang="es-ES" sz="1600" dirty="0">
              <a:latin typeface="Work Sans Light" pitchFamily="2" charset="77"/>
            </a:endParaRPr>
          </a:p>
          <a:p>
            <a:pPr algn="just"/>
            <a:r>
              <a:rPr lang="es-ES" sz="1600" dirty="0">
                <a:latin typeface="Work Sans Light" pitchFamily="2" charset="77"/>
              </a:rPr>
              <a:t>En cuanto a las tecnologías utilizadas en el proyecto, LiquorLogix se basa en una arquitectura de software de tipo cliente-servidor, utilizando patrones de diseño como MVC (Modelo-Vista-Controlador) para separar las diferentes capas de la aplicación. En el Back-</a:t>
            </a:r>
            <a:r>
              <a:rPr lang="es-ES" sz="1600" dirty="0" err="1">
                <a:latin typeface="Work Sans Light" pitchFamily="2" charset="77"/>
              </a:rPr>
              <a:t>End</a:t>
            </a:r>
            <a:r>
              <a:rPr lang="es-ES" sz="1600" dirty="0">
                <a:latin typeface="Work Sans Light" pitchFamily="2" charset="77"/>
              </a:rPr>
              <a:t>, se empleará un </a:t>
            </a:r>
            <a:r>
              <a:rPr lang="es-ES" sz="1600" dirty="0" err="1">
                <a:latin typeface="Work Sans Light" pitchFamily="2" charset="77"/>
              </a:rPr>
              <a:t>framework</a:t>
            </a:r>
            <a:r>
              <a:rPr lang="es-ES" sz="1600" dirty="0">
                <a:latin typeface="Work Sans Light" pitchFamily="2" charset="77"/>
              </a:rPr>
              <a:t> como Node.js junto con bases de datos MongoDB para un manejo eficiente de datos. Para el Front-</a:t>
            </a:r>
            <a:r>
              <a:rPr lang="es-ES" sz="1600" dirty="0" err="1">
                <a:latin typeface="Work Sans Light" pitchFamily="2" charset="77"/>
              </a:rPr>
              <a:t>End</a:t>
            </a:r>
            <a:r>
              <a:rPr lang="es-ES" sz="1600" dirty="0">
                <a:latin typeface="Work Sans Light" pitchFamily="2" charset="77"/>
              </a:rPr>
              <a:t>, se utilizarán tecnologías como </a:t>
            </a:r>
            <a:r>
              <a:rPr lang="es-ES" sz="1600" dirty="0" err="1">
                <a:latin typeface="Work Sans Light" pitchFamily="2" charset="77"/>
              </a:rPr>
              <a:t>React</a:t>
            </a:r>
            <a:r>
              <a:rPr lang="es-ES" sz="1600" dirty="0">
                <a:latin typeface="Work Sans Light" pitchFamily="2" charset="77"/>
              </a:rPr>
              <a:t> o Angular, que permiten crear interfaces de usuario dinámicas y responsivas. Además, se integrarán librerías como D3.js para la visualización de datos en los informes.</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3755</TotalTime>
  <Words>1091</Words>
  <Application>Microsoft Office PowerPoint</Application>
  <PresentationFormat>Panorámica</PresentationFormat>
  <Paragraphs>90</Paragraphs>
  <Slides>13</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Delimitación</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Sebastian Sepulveda Carvajal</cp:lastModifiedBy>
  <cp:revision>92</cp:revision>
  <dcterms:created xsi:type="dcterms:W3CDTF">2020-10-01T23:51:28Z</dcterms:created>
  <dcterms:modified xsi:type="dcterms:W3CDTF">2024-10-11T16:49:24Z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